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  <p:sldId id="272" r:id="rId16"/>
    <p:sldId id="278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lac4avricky\ld\Community%20Engagement%20Administrator\Workforce\AEL%20proposal\Photos%20for%20Presentation\DL%20curriculum%20us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lac4avricky\ld\Community%20Engagement%20Administrator\Workforce\AEL%20proposal\Photos%20and%20Info%20for%20Presentation\Languages%20need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Sheet1!$B$28</c:f>
              <c:strCache>
                <c:ptCount val="1"/>
                <c:pt idx="0">
                  <c:v>If yes, which one(s)?</c:v>
                </c:pt>
              </c:strCache>
            </c:strRef>
          </c:tx>
          <c:dLbls>
            <c:dLbl>
              <c:idx val="0"/>
              <c:layout>
                <c:manualLayout>
                  <c:x val="-4.0709089146632127E-2"/>
                  <c:y val="-2.46424195010364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173144013870303E-2"/>
                  <c:y val="-3.23503418324712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108935279556434E-2"/>
                  <c:y val="3.54407141996420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532226781965678E-4"/>
                  <c:y val="2.35321445732741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081015469433509E-2"/>
                  <c:y val="3.06422724057574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226100463904996"/>
                  <c:y val="-4.05251382946776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991857888568189E-2"/>
                  <c:y val="-1.85675840123298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Sheet1!$A$29:$A$36</c:f>
              <c:strCache>
                <c:ptCount val="8"/>
                <c:pt idx="0">
                  <c:v>Learning Express</c:v>
                </c:pt>
                <c:pt idx="1">
                  <c:v>GCFLearnFree</c:v>
                </c:pt>
                <c:pt idx="2">
                  <c:v>Atomic Learning (academic)</c:v>
                </c:pt>
                <c:pt idx="3">
                  <c:v>Locally developed</c:v>
                </c:pt>
                <c:pt idx="4">
                  <c:v>INEA (Spanish-language)</c:v>
                </c:pt>
                <c:pt idx="5">
                  <c:v>Microsoft Digital Literacy Standard Curriculum Version 4</c:v>
                </c:pt>
                <c:pt idx="6">
                  <c:v>TX State Library</c:v>
                </c:pt>
                <c:pt idx="7">
                  <c:v>Other non-digital literacy curriculum listed</c:v>
                </c:pt>
              </c:strCache>
            </c:strRef>
          </c:cat>
          <c:val>
            <c:numRef>
              <c:f>Sheet1!$B$29:$B$36</c:f>
              <c:numCache>
                <c:formatCode>0%</c:formatCode>
                <c:ptCount val="8"/>
                <c:pt idx="0">
                  <c:v>0.10526315789473686</c:v>
                </c:pt>
                <c:pt idx="1">
                  <c:v>0.26315789473684226</c:v>
                </c:pt>
                <c:pt idx="2">
                  <c:v>5.2631578947368432E-2</c:v>
                </c:pt>
                <c:pt idx="3">
                  <c:v>0.15789473684210545</c:v>
                </c:pt>
                <c:pt idx="4">
                  <c:v>3.0000000000000016E-2</c:v>
                </c:pt>
                <c:pt idx="5">
                  <c:v>2.6315789473684216E-2</c:v>
                </c:pt>
                <c:pt idx="6">
                  <c:v>5.2631578947368432E-2</c:v>
                </c:pt>
                <c:pt idx="7">
                  <c:v>0.32000000000000017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Sheet1!$G$21</c:f>
              <c:strCache>
                <c:ptCount val="1"/>
                <c:pt idx="0">
                  <c:v>Languages Needed (if specified)</c:v>
                </c:pt>
              </c:strCache>
            </c:strRef>
          </c:tx>
          <c:invertIfNegative val="0"/>
          <c:cat>
            <c:strRef>
              <c:f>Sheet1!$F$22:$F$38</c:f>
              <c:strCache>
                <c:ptCount val="17"/>
                <c:pt idx="0">
                  <c:v>Spanish</c:v>
                </c:pt>
                <c:pt idx="1">
                  <c:v>Vietnamese</c:v>
                </c:pt>
                <c:pt idx="2">
                  <c:v>Karen</c:v>
                </c:pt>
                <c:pt idx="3">
                  <c:v>Burmese</c:v>
                </c:pt>
                <c:pt idx="4">
                  <c:v>Farsi</c:v>
                </c:pt>
                <c:pt idx="5">
                  <c:v>Arabic</c:v>
                </c:pt>
                <c:pt idx="6">
                  <c:v>Swahili</c:v>
                </c:pt>
                <c:pt idx="7">
                  <c:v>Somali</c:v>
                </c:pt>
                <c:pt idx="8">
                  <c:v>Persian</c:v>
                </c:pt>
                <c:pt idx="9">
                  <c:v>Dari</c:v>
                </c:pt>
                <c:pt idx="10">
                  <c:v>Hindi</c:v>
                </c:pt>
                <c:pt idx="11">
                  <c:v>French</c:v>
                </c:pt>
                <c:pt idx="12">
                  <c:v>German</c:v>
                </c:pt>
                <c:pt idx="13">
                  <c:v>Tigrinya</c:v>
                </c:pt>
                <c:pt idx="14">
                  <c:v>Rohingya</c:v>
                </c:pt>
                <c:pt idx="15">
                  <c:v>Malay</c:v>
                </c:pt>
                <c:pt idx="16">
                  <c:v>Urdu</c:v>
                </c:pt>
              </c:strCache>
            </c:strRef>
          </c:cat>
          <c:val>
            <c:numRef>
              <c:f>Sheet1!$G$22:$G$38</c:f>
              <c:numCache>
                <c:formatCode>0%</c:formatCode>
                <c:ptCount val="17"/>
                <c:pt idx="0">
                  <c:v>0.75471698113207553</c:v>
                </c:pt>
                <c:pt idx="1">
                  <c:v>5.6603773584905662E-2</c:v>
                </c:pt>
                <c:pt idx="2">
                  <c:v>9.4339622641509448E-3</c:v>
                </c:pt>
                <c:pt idx="3">
                  <c:v>1.8867924528301886E-2</c:v>
                </c:pt>
                <c:pt idx="4">
                  <c:v>1.8867924528301886E-2</c:v>
                </c:pt>
                <c:pt idx="5">
                  <c:v>1.8867924528301886E-2</c:v>
                </c:pt>
                <c:pt idx="6">
                  <c:v>9.4339622641509448E-3</c:v>
                </c:pt>
                <c:pt idx="7">
                  <c:v>1.8867924528301886E-2</c:v>
                </c:pt>
                <c:pt idx="8">
                  <c:v>9.4339622641509448E-3</c:v>
                </c:pt>
                <c:pt idx="9">
                  <c:v>9.4339622641509448E-3</c:v>
                </c:pt>
                <c:pt idx="10">
                  <c:v>1.8867924528301886E-2</c:v>
                </c:pt>
                <c:pt idx="11">
                  <c:v>9.4339622641509448E-3</c:v>
                </c:pt>
                <c:pt idx="12">
                  <c:v>9.4339622641509448E-3</c:v>
                </c:pt>
                <c:pt idx="13">
                  <c:v>9.4339622641509448E-3</c:v>
                </c:pt>
                <c:pt idx="14">
                  <c:v>9.4339622641509448E-3</c:v>
                </c:pt>
                <c:pt idx="15">
                  <c:v>9.4339622641509448E-3</c:v>
                </c:pt>
                <c:pt idx="16">
                  <c:v>9.4339622641509448E-3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994160"/>
        <c:axId val="461997688"/>
      </c:barChart>
      <c:catAx>
        <c:axId val="46199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997688"/>
        <c:crosses val="autoZero"/>
        <c:auto val="1"/>
        <c:lblAlgn val="ctr"/>
        <c:lblOffset val="100"/>
        <c:noMultiLvlLbl val="0"/>
      </c:catAx>
      <c:valAx>
        <c:axId val="461997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1994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279F-14F9-46F4-B1A3-C857956E91A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F3C0-2202-425D-8FFE-906125A15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jpeters@tsl.texas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tchgeo.com/map/571ad2a03e7c00af6805c78a9ef4e3e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Libraries and Literacy: Making Connections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Jennifer Peters</a:t>
            </a:r>
          </a:p>
          <a:p>
            <a:r>
              <a:rPr lang="en-US" dirty="0" smtClean="0"/>
              <a:t>Community Engagement Administrator</a:t>
            </a:r>
          </a:p>
          <a:p>
            <a:r>
              <a:rPr lang="en-US" dirty="0" smtClean="0"/>
              <a:t>Texas State Library and Archives Commission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pic>
        <p:nvPicPr>
          <p:cNvPr id="5" name="Picture 4" descr="Whatareneeds.png" title="Needs 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696200" cy="503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graphicFrame>
        <p:nvGraphicFramePr>
          <p:cNvPr id="4" name="Chart 3" title="Languages Needed Chart"/>
          <p:cNvGraphicFramePr/>
          <p:nvPr>
            <p:extLst>
              <p:ext uri="{D42A27DB-BD31-4B8C-83A1-F6EECF244321}">
                <p14:modId xmlns:p14="http://schemas.microsoft.com/office/powerpoint/2010/main" val="902747419"/>
              </p:ext>
            </p:extLst>
          </p:nvPr>
        </p:nvGraphicFramePr>
        <p:xfrm>
          <a:off x="990600" y="2057400"/>
          <a:ext cx="7010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Other, Please Specify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77724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Free simple curriculum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More computers for the public to use</a:t>
            </a:r>
          </a:p>
          <a:p>
            <a:r>
              <a:rPr lang="en-US" dirty="0" smtClean="0"/>
              <a:t>Access to technology</a:t>
            </a:r>
          </a:p>
          <a:p>
            <a:r>
              <a:rPr lang="en-US" dirty="0" smtClean="0"/>
              <a:t>More staff familiar with technology</a:t>
            </a:r>
          </a:p>
          <a:p>
            <a:r>
              <a:rPr lang="en-US" dirty="0" smtClean="0"/>
              <a:t>Need more trainers</a:t>
            </a:r>
          </a:p>
          <a:p>
            <a:r>
              <a:rPr lang="en-US" dirty="0" smtClean="0"/>
              <a:t>Nothing exists, we need help.</a:t>
            </a:r>
          </a:p>
          <a:p>
            <a:r>
              <a:rPr lang="en-US" dirty="0" smtClean="0"/>
              <a:t>Time, money, space, people</a:t>
            </a:r>
          </a:p>
          <a:p>
            <a:r>
              <a:rPr lang="en-US" dirty="0" smtClean="0"/>
              <a:t>Volunteer tutors</a:t>
            </a:r>
          </a:p>
          <a:p>
            <a:r>
              <a:rPr lang="en-US" dirty="0" smtClean="0"/>
              <a:t>Digital Literacy classes</a:t>
            </a:r>
          </a:p>
          <a:p>
            <a:r>
              <a:rPr lang="en-US" dirty="0" smtClean="0"/>
              <a:t>More devices to demonstrate curriculum</a:t>
            </a:r>
          </a:p>
          <a:p>
            <a:r>
              <a:rPr lang="en-US" dirty="0" smtClean="0"/>
              <a:t>Connectivity for learners outside of centers</a:t>
            </a:r>
          </a:p>
          <a:p>
            <a:r>
              <a:rPr lang="en-US" dirty="0" smtClean="0"/>
              <a:t>Better publicity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pic>
        <p:nvPicPr>
          <p:cNvPr id="5" name="Picture 4" descr="Libspartneringliteracy.png" title="Libraries Partnering Pie 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5689737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752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would make you want to attend a day-long  regional workshop on digital literacy and partnerships?</a:t>
            </a:r>
          </a:p>
          <a:p>
            <a:endParaRPr lang="en-US" dirty="0"/>
          </a:p>
        </p:txBody>
      </p:sp>
      <p:pic>
        <p:nvPicPr>
          <p:cNvPr id="1026" name="Picture 2" title="Day Long Workshop Su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5" y="2667000"/>
            <a:ext cx="90823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Other, Please Specify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848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Follow-up training</a:t>
            </a:r>
          </a:p>
          <a:p>
            <a:r>
              <a:rPr lang="en-US" dirty="0" smtClean="0"/>
              <a:t>Close proximity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How to gain funding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Materials in Spanish</a:t>
            </a:r>
          </a:p>
          <a:p>
            <a:r>
              <a:rPr lang="en-US" dirty="0" smtClean="0"/>
              <a:t>STEPS ON HOW TO GET THIS GOING</a:t>
            </a:r>
          </a:p>
          <a:p>
            <a:r>
              <a:rPr lang="en-US" dirty="0" smtClean="0"/>
              <a:t>Someone to work in the library while I am in this training</a:t>
            </a:r>
          </a:p>
          <a:p>
            <a:r>
              <a:rPr lang="en-US" dirty="0" smtClean="0"/>
              <a:t>Grants for digital literacy</a:t>
            </a:r>
          </a:p>
          <a:p>
            <a:r>
              <a:rPr lang="en-US" dirty="0" smtClean="0"/>
              <a:t>Help with travel</a:t>
            </a:r>
          </a:p>
          <a:p>
            <a:r>
              <a:rPr lang="en-US" dirty="0" smtClean="0"/>
              <a:t>Software, </a:t>
            </a:r>
            <a:r>
              <a:rPr lang="en-US" dirty="0" err="1" smtClean="0"/>
              <a:t>flashdrive</a:t>
            </a:r>
            <a:r>
              <a:rPr lang="en-US" dirty="0" smtClean="0"/>
              <a:t>, computer giveaways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Highlights of Other Topics to cover at a workshop</a:t>
            </a:r>
          </a:p>
          <a:p>
            <a:endParaRPr lang="en-US" dirty="0"/>
          </a:p>
        </p:txBody>
      </p:sp>
      <p:pic>
        <p:nvPicPr>
          <p:cNvPr id="1026" name="Picture 2" title="Topics Su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381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pic>
        <p:nvPicPr>
          <p:cNvPr id="2051" name="Picture 3" title="One on One or Small Group Su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0984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pic>
        <p:nvPicPr>
          <p:cNvPr id="3074" name="Picture 2" title="One on One or Small Group Su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10400" cy="48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551836"/>
            <a:ext cx="739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600" dirty="0" smtClean="0"/>
              <a:t>Digital Literacy Toolkit, in translation</a:t>
            </a:r>
          </a:p>
          <a:p>
            <a:r>
              <a:rPr lang="en-US" sz="3600" dirty="0" smtClean="0"/>
              <a:t>Digital Literacy webpage</a:t>
            </a:r>
          </a:p>
          <a:p>
            <a:r>
              <a:rPr lang="en-US" sz="3600" dirty="0" smtClean="0"/>
              <a:t>Regional Training workshops</a:t>
            </a:r>
          </a:p>
          <a:p>
            <a:r>
              <a:rPr lang="en-US" sz="3600" dirty="0" smtClean="0"/>
              <a:t>One-on-one coaching</a:t>
            </a:r>
          </a:p>
          <a:p>
            <a:r>
              <a:rPr lang="en-US" sz="3600" dirty="0" smtClean="0"/>
              <a:t>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Library* Adult Education and Literacy (AEL) Expansion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of TRAIN TEX Project</a:t>
            </a:r>
          </a:p>
          <a:p>
            <a:r>
              <a:rPr lang="en-US" dirty="0" smtClean="0"/>
              <a:t>Goal: Expand library engagement with local AEL providers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More than just public libraries!</a:t>
            </a:r>
            <a:endParaRPr lang="en-US" dirty="0"/>
          </a:p>
        </p:txBody>
      </p:sp>
      <p:pic>
        <p:nvPicPr>
          <p:cNvPr id="5" name="Picture 4" descr="bigstock-Public-Library-Road-Sign-30250832.jpg" title="Library Sig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76200"/>
            <a:ext cx="2965037" cy="222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Discussion/Questions?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2438400"/>
            <a:ext cx="3581400" cy="3200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Jennifer Peters</a:t>
            </a:r>
          </a:p>
          <a:p>
            <a:r>
              <a:rPr lang="en-US" dirty="0" smtClean="0"/>
              <a:t>Community Engagement Administrator</a:t>
            </a:r>
          </a:p>
          <a:p>
            <a:r>
              <a:rPr lang="en-US" dirty="0" smtClean="0">
                <a:hlinkClick r:id="rId2"/>
              </a:rPr>
              <a:t>jpeters@tsl.texas.gov</a:t>
            </a:r>
            <a:endParaRPr lang="en-US" dirty="0" smtClean="0"/>
          </a:p>
          <a:p>
            <a:r>
              <a:rPr lang="en-US" dirty="0" smtClean="0"/>
              <a:t>512-463-2214</a:t>
            </a:r>
          </a:p>
          <a:p>
            <a:endParaRPr lang="en-US" dirty="0"/>
          </a:p>
        </p:txBody>
      </p:sp>
      <p:pic>
        <p:nvPicPr>
          <p:cNvPr id="4" name="Picture 3" descr="Jennifer Peters Feb 2016.jpg" title="Jennifer Peter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362200"/>
            <a:ext cx="3472044" cy="350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130425"/>
            <a:ext cx="4191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Needs Assessment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33528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16-31, 2016</a:t>
            </a:r>
          </a:p>
          <a:p>
            <a:r>
              <a:rPr lang="en-US" dirty="0" smtClean="0"/>
              <a:t>Shared widely with library and literacy community</a:t>
            </a:r>
          </a:p>
          <a:p>
            <a:endParaRPr lang="en-US" dirty="0"/>
          </a:p>
        </p:txBody>
      </p:sp>
      <p:pic>
        <p:nvPicPr>
          <p:cNvPr id="4" name="Picture 3" descr="bigstock-Community-Diversity-Group-Head-87889772.jpg" title="Peop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382700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3276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Who Responded?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2438400" cy="2743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407 responses (289 complete)</a:t>
            </a:r>
          </a:p>
          <a:p>
            <a:r>
              <a:rPr lang="en-US" dirty="0" smtClean="0"/>
              <a:t>225+ separate organizations</a:t>
            </a:r>
          </a:p>
          <a:p>
            <a:r>
              <a:rPr lang="en-US" dirty="0" smtClean="0"/>
              <a:t>81% describe themselves as small to medium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53.7% public libraries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12.2% community college libraries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15.2% academic libraries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7.8% literacy providers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11.1 % other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ibraries-Ed-Graphic.png" title="Ma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143000"/>
            <a:ext cx="476167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5486400"/>
            <a:ext cx="358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More information on locations here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" name="Picture 4" descr="What Kind of Digital Literacy.png" title="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362200"/>
            <a:ext cx="6719795" cy="3776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752600"/>
            <a:ext cx="699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kind of digital literacy training do you provide? Select all that apply.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481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use an existing digital literacy curriculum?</a:t>
            </a:r>
            <a:endParaRPr lang="en-US" dirty="0"/>
          </a:p>
        </p:txBody>
      </p:sp>
      <p:pic>
        <p:nvPicPr>
          <p:cNvPr id="1027" name="Picture 3" title="Pie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549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graphicFrame>
        <p:nvGraphicFramePr>
          <p:cNvPr id="5" name="Chart 4" title="Pie Chart"/>
          <p:cNvGraphicFramePr/>
          <p:nvPr>
            <p:extLst>
              <p:ext uri="{D42A27DB-BD31-4B8C-83A1-F6EECF244321}">
                <p14:modId xmlns:p14="http://schemas.microsoft.com/office/powerpoint/2010/main" val="2168483151"/>
              </p:ext>
            </p:extLst>
          </p:nvPr>
        </p:nvGraphicFramePr>
        <p:xfrm>
          <a:off x="1219200" y="1371600"/>
          <a:ext cx="6705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797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use a pre-assessment tool on your patrons/users before providing services?</a:t>
            </a:r>
          </a:p>
          <a:p>
            <a:endParaRPr lang="en-US" dirty="0"/>
          </a:p>
        </p:txBody>
      </p:sp>
      <p:pic>
        <p:nvPicPr>
          <p:cNvPr id="5" name="Picture 4" descr="Use Assessment Tool.png" title="Pie 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514600"/>
            <a:ext cx="532964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752600"/>
            <a:ext cx="565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there unmet digital literacy needs in your community?</a:t>
            </a:r>
          </a:p>
          <a:p>
            <a:endParaRPr lang="en-US" dirty="0"/>
          </a:p>
        </p:txBody>
      </p:sp>
      <p:pic>
        <p:nvPicPr>
          <p:cNvPr id="7" name="Picture 6" descr="Unmet needs.png" title="Pie Cha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438400"/>
            <a:ext cx="5553553" cy="380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367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Libraries and Literacy: Making Connections</vt:lpstr>
      <vt:lpstr>Public Library* Adult Education and Literacy (AEL) Expansion Project</vt:lpstr>
      <vt:lpstr>Needs Assessment Survey</vt:lpstr>
      <vt:lpstr>Who Responded?</vt:lpstr>
      <vt:lpstr>What We Learned</vt:lpstr>
      <vt:lpstr>What We Learned</vt:lpstr>
      <vt:lpstr>What We Learned</vt:lpstr>
      <vt:lpstr>What We Learned</vt:lpstr>
      <vt:lpstr>What We Learned</vt:lpstr>
      <vt:lpstr>What We Learned</vt:lpstr>
      <vt:lpstr>What We Learned</vt:lpstr>
      <vt:lpstr>Other, Please Specify</vt:lpstr>
      <vt:lpstr>What We Learned</vt:lpstr>
      <vt:lpstr>What We Learned</vt:lpstr>
      <vt:lpstr>Other, Please Specify</vt:lpstr>
      <vt:lpstr>What We Learned</vt:lpstr>
      <vt:lpstr>What We Learned</vt:lpstr>
      <vt:lpstr>What We Learned</vt:lpstr>
      <vt:lpstr>What’s Next</vt:lpstr>
      <vt:lpstr>Discussion/Questions?</vt:lpstr>
    </vt:vector>
  </TitlesOfParts>
  <Company>TSLAC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sholman</dc:creator>
  <cp:lastModifiedBy>Goyco, Jorge A</cp:lastModifiedBy>
  <cp:revision>60</cp:revision>
  <dcterms:created xsi:type="dcterms:W3CDTF">2014-08-21T13:15:25Z</dcterms:created>
  <dcterms:modified xsi:type="dcterms:W3CDTF">2018-04-19T20:24:04Z</dcterms:modified>
</cp:coreProperties>
</file>